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732" r:id="rId2"/>
  </p:sldMasterIdLst>
  <p:notesMasterIdLst>
    <p:notesMasterId r:id="rId8"/>
  </p:notesMasterIdLst>
  <p:sldIdLst>
    <p:sldId id="283" r:id="rId3"/>
    <p:sldId id="292" r:id="rId4"/>
    <p:sldId id="290" r:id="rId5"/>
    <p:sldId id="291" r:id="rId6"/>
    <p:sldId id="289" r:id="rId7"/>
  </p:sldIdLst>
  <p:sldSz cx="9144000" cy="5143500" type="screen16x9"/>
  <p:notesSz cx="6858000" cy="9144000"/>
  <p:embeddedFontLst>
    <p:embeddedFont>
      <p:font typeface="Old Standard TT"/>
      <p:regular r:id="rId9"/>
      <p:bold r:id="rId10"/>
      <p:italic r:id="rId11"/>
    </p:embeddedFont>
    <p:embeddedFont>
      <p:font typeface="Tw Cen MT" panose="020B0602020104020603" pitchFamily="34" charset="0"/>
      <p:regular r:id="rId12"/>
      <p:bold r:id="rId13"/>
      <p:italic r:id="rId14"/>
      <p:boldItalic r:id="rId15"/>
    </p:embeddedFont>
    <p:embeddedFont>
      <p:font typeface="Tw Cen MT Condensed" panose="020B0606020104020203" pitchFamily="34" charset="0"/>
      <p:regular r:id="rId16"/>
      <p:bold r:id="rId17"/>
    </p:embeddedFont>
    <p:embeddedFont>
      <p:font typeface="Wingdings 3" panose="05040102010807070707" pitchFamily="18" charset="2"/>
      <p:regular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B924686-8F06-41F9-A991-BB20D21DD89E}">
  <a:tblStyle styleId="{CB924686-8F06-41F9-A991-BB20D21DD89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9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189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8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3.fntdata"/><Relationship Id="rId5" Type="http://schemas.openxmlformats.org/officeDocument/2006/relationships/slide" Target="slides/slide3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3429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8" y="6"/>
            <a:ext cx="9143984" cy="3428996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3720103"/>
            <a:ext cx="5829300" cy="109728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3720103"/>
            <a:ext cx="2400300" cy="109728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350"/>
            </a:lvl4pPr>
            <a:lvl5pPr marL="1371600" indent="0" algn="ctr">
              <a:buNone/>
              <a:defRPr sz="1350"/>
            </a:lvl5pPr>
            <a:lvl6pPr marL="1714500" indent="0" algn="ctr">
              <a:buNone/>
              <a:defRPr sz="1350"/>
            </a:lvl6pPr>
            <a:lvl7pPr marL="2057400" indent="0" algn="ctr">
              <a:buNone/>
              <a:defRPr sz="1350"/>
            </a:lvl7pPr>
            <a:lvl8pPr marL="2400300" indent="0" algn="ctr">
              <a:buNone/>
              <a:defRPr sz="1350"/>
            </a:lvl8pPr>
            <a:lvl9pPr marL="2743200" indent="0" algn="ctr">
              <a:buNone/>
              <a:defRPr sz="135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3948080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00656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1019330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3429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8" y="6"/>
            <a:ext cx="9143984" cy="3428996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720103"/>
            <a:ext cx="5829300" cy="1097280"/>
          </a:xfrm>
        </p:spPr>
        <p:txBody>
          <a:bodyPr anchor="ctr">
            <a:normAutofit/>
          </a:bodyPr>
          <a:lstStyle>
            <a:lvl1pPr algn="r">
              <a:defRPr sz="3750" b="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3720103"/>
            <a:ext cx="2400300" cy="109728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3948080"/>
            <a:ext cx="0" cy="6858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984576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438912"/>
            <a:ext cx="7290054" cy="11247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1714500"/>
            <a:ext cx="356616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1714500"/>
            <a:ext cx="356616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8/15/2023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5187946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438912"/>
            <a:ext cx="7290054" cy="11247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1634727"/>
            <a:ext cx="3566160" cy="6172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725" b="0" cap="none" baseline="0">
                <a:solidFill>
                  <a:schemeClr val="accent1"/>
                </a:solidFill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225841"/>
            <a:ext cx="3566160" cy="25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1634727"/>
            <a:ext cx="3566160" cy="6172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725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35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225841"/>
            <a:ext cx="3566160" cy="25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8/15/2023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5745573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8/15/2023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53798313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8/15/2023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268601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353632"/>
            <a:ext cx="3291840" cy="130302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617220"/>
            <a:ext cx="4258818" cy="388848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1693129"/>
            <a:ext cx="3291840" cy="2821721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45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8/15/2023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32293930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720104"/>
            <a:ext cx="5829300" cy="109728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3429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3720104"/>
            <a:ext cx="2400300" cy="109728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8/15/2023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3948080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839612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29863785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71500"/>
            <a:ext cx="1971675" cy="405765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571500"/>
            <a:ext cx="5686425" cy="4057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44447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628098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perback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438912"/>
            <a:ext cx="7290054" cy="1124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7" y="1714500"/>
            <a:ext cx="7290053" cy="30175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6" y="4853028"/>
            <a:ext cx="1615607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199" y="4853028"/>
            <a:ext cx="4426094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4853028"/>
            <a:ext cx="730250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61974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9748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sz="3750" kern="1200" cap="all" spc="75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19888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3360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44577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58293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795528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912114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18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BAE68E0-DDFB-48AA-80CC-294FB1463B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DÒ TÌM</a:t>
            </a:r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2D1F244A-CB14-4DD9-A4FA-56F5DA5C0B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Hàm cơ bản</a:t>
            </a:r>
            <a:br>
              <a:rPr lang="en-GB"/>
            </a:br>
            <a:r>
              <a:rPr lang="en-GB"/>
              <a:t>trong Excel</a:t>
            </a:r>
          </a:p>
        </p:txBody>
      </p:sp>
    </p:spTree>
    <p:extLst>
      <p:ext uri="{BB962C8B-B14F-4D97-AF65-F5344CB8AC3E}">
        <p14:creationId xmlns:p14="http://schemas.microsoft.com/office/powerpoint/2010/main" val="1613857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4E174-A933-41E1-88E2-74E4B8EA1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Times New Roman" panose="02020603050405020304" pitchFamily="18" charset="0"/>
                <a:cs typeface="Times New Roman" panose="02020603050405020304" pitchFamily="18" charset="0"/>
              </a:rPr>
              <a:t>Xác định trường hợp sử dụng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BAD17-70DE-43E0-90F7-D3F547290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71600"/>
            <a:ext cx="4260300" cy="3397200"/>
          </a:xfrm>
        </p:spPr>
        <p:txBody>
          <a:bodyPr/>
          <a:lstStyle/>
          <a:p>
            <a:pPr marL="114300" indent="0">
              <a:buNone/>
            </a:pPr>
            <a:r>
              <a:rPr lang="en-GB" b="1">
                <a:solidFill>
                  <a:schemeClr val="tx2"/>
                </a:solidFill>
                <a:latin typeface="+mj-lt"/>
              </a:rPr>
              <a:t>HLOOKUP</a:t>
            </a:r>
            <a:r>
              <a:rPr lang="en-GB">
                <a:latin typeface="+mj-lt"/>
              </a:rPr>
              <a:t> → dò tìm trên hàng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2E469866-AC5C-4452-B4AA-ADB4D83C6528}"/>
              </a:ext>
            </a:extLst>
          </p:cNvPr>
          <p:cNvSpPr txBox="1">
            <a:spLocks/>
          </p:cNvSpPr>
          <p:nvPr/>
        </p:nvSpPr>
        <p:spPr>
          <a:xfrm>
            <a:off x="4572000" y="1175144"/>
            <a:ext cx="4097086" cy="3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 sz="1400" b="0" i="0" u="none" strike="noStrike" cap="none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marL="114300" indent="0">
              <a:buNone/>
            </a:pPr>
            <a:r>
              <a:rPr lang="en-GB" b="1">
                <a:solidFill>
                  <a:schemeClr val="tx2"/>
                </a:solidFill>
                <a:latin typeface="+mj-lt"/>
              </a:rPr>
              <a:t>VLOOKUP</a:t>
            </a:r>
            <a:r>
              <a:rPr lang="en-GB">
                <a:latin typeface="+mj-lt"/>
              </a:rPr>
              <a:t> → dò tìm trên cột</a:t>
            </a:r>
          </a:p>
        </p:txBody>
      </p:sp>
      <p:pic>
        <p:nvPicPr>
          <p:cNvPr id="8" name="Picture 7" descr="Table&#10;&#10;Description automatically generated">
            <a:extLst>
              <a:ext uri="{FF2B5EF4-FFF2-40B4-BE49-F238E27FC236}">
                <a16:creationId xmlns:a16="http://schemas.microsoft.com/office/drawing/2014/main" id="{554EFA77-AFC1-411C-AF3D-69447D6BB2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9206" y="1881091"/>
            <a:ext cx="3286584" cy="1381318"/>
          </a:xfrm>
          <a:prstGeom prst="rect">
            <a:avLst/>
          </a:prstGeom>
        </p:spPr>
      </p:pic>
      <p:pic>
        <p:nvPicPr>
          <p:cNvPr id="10" name="Picture 9" descr="Table&#10;&#10;Description automatically generated">
            <a:extLst>
              <a:ext uri="{FF2B5EF4-FFF2-40B4-BE49-F238E27FC236}">
                <a16:creationId xmlns:a16="http://schemas.microsoft.com/office/drawing/2014/main" id="{CE50F4FE-AD68-49C5-B068-72B4AF3C4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700" y="1881091"/>
            <a:ext cx="4001058" cy="103837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5C56188-43C6-44B9-9214-E04F13AFC5B2}"/>
              </a:ext>
            </a:extLst>
          </p:cNvPr>
          <p:cNvSpPr/>
          <p:nvPr/>
        </p:nvSpPr>
        <p:spPr>
          <a:xfrm>
            <a:off x="553156" y="2099733"/>
            <a:ext cx="3702754" cy="2257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F7D8A0-1E14-41C9-A442-5FF2909202CE}"/>
              </a:ext>
            </a:extLst>
          </p:cNvPr>
          <p:cNvSpPr/>
          <p:nvPr/>
        </p:nvSpPr>
        <p:spPr>
          <a:xfrm>
            <a:off x="558799" y="2297289"/>
            <a:ext cx="3702754" cy="2257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E3334F-CEC1-4DD6-B728-321103D84FC3}"/>
              </a:ext>
            </a:extLst>
          </p:cNvPr>
          <p:cNvSpPr/>
          <p:nvPr/>
        </p:nvSpPr>
        <p:spPr>
          <a:xfrm>
            <a:off x="558799" y="2489202"/>
            <a:ext cx="3702754" cy="2257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7C54D4-28A8-4E17-9E6E-579A3771A644}"/>
              </a:ext>
            </a:extLst>
          </p:cNvPr>
          <p:cNvSpPr/>
          <p:nvPr/>
        </p:nvSpPr>
        <p:spPr>
          <a:xfrm>
            <a:off x="558799" y="2669826"/>
            <a:ext cx="3702754" cy="2257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FD83FAA-A357-4457-984D-53F14133923E}"/>
              </a:ext>
            </a:extLst>
          </p:cNvPr>
          <p:cNvSpPr/>
          <p:nvPr/>
        </p:nvSpPr>
        <p:spPr>
          <a:xfrm>
            <a:off x="5106100" y="2137507"/>
            <a:ext cx="708546" cy="107800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EE0A337-9DEB-44D7-9569-C358EF390268}"/>
              </a:ext>
            </a:extLst>
          </p:cNvPr>
          <p:cNvSpPr/>
          <p:nvPr/>
        </p:nvSpPr>
        <p:spPr>
          <a:xfrm>
            <a:off x="5809481" y="2137508"/>
            <a:ext cx="708546" cy="107800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7F99B7A-39C1-45CC-95D4-6F24C9E50BF1}"/>
              </a:ext>
            </a:extLst>
          </p:cNvPr>
          <p:cNvSpPr/>
          <p:nvPr/>
        </p:nvSpPr>
        <p:spPr>
          <a:xfrm>
            <a:off x="6536309" y="2137508"/>
            <a:ext cx="790613" cy="107800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066125-61E5-4D10-BE45-2B9EE803ECD0}"/>
              </a:ext>
            </a:extLst>
          </p:cNvPr>
          <p:cNvSpPr/>
          <p:nvPr/>
        </p:nvSpPr>
        <p:spPr>
          <a:xfrm>
            <a:off x="7345208" y="2125785"/>
            <a:ext cx="708546" cy="107800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4424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ical user interface, application, table, Excel&#10;&#10;Description automatically generated">
            <a:extLst>
              <a:ext uri="{FF2B5EF4-FFF2-40B4-BE49-F238E27FC236}">
                <a16:creationId xmlns:a16="http://schemas.microsoft.com/office/drawing/2014/main" id="{B7002395-BBC3-4AC5-9444-72AB96420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6424" y="1177022"/>
            <a:ext cx="1701076" cy="16680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7845ED-AC19-4A10-A081-B8397AE76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Times New Roman" panose="02020603050405020304" pitchFamily="18" charset="0"/>
                <a:cs typeface="Times New Roman" panose="02020603050405020304" pitchFamily="18" charset="0"/>
              </a:rPr>
              <a:t>Dò tìm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2E6471E-98B6-4F13-95B1-BB9BB1468CA2}"/>
              </a:ext>
            </a:extLst>
          </p:cNvPr>
          <p:cNvSpPr/>
          <p:nvPr/>
        </p:nvSpPr>
        <p:spPr>
          <a:xfrm>
            <a:off x="4134330" y="1447425"/>
            <a:ext cx="661316" cy="1580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rgbClr val="FF0000"/>
                </a:solidFill>
              </a:rPr>
              <a:t>???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F7A1B4-0C8E-496C-B2B2-E15DB4BE2969}"/>
              </a:ext>
            </a:extLst>
          </p:cNvPr>
          <p:cNvSpPr txBox="1"/>
          <p:nvPr/>
        </p:nvSpPr>
        <p:spPr>
          <a:xfrm>
            <a:off x="1783451" y="3433869"/>
            <a:ext cx="4051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=VLOOKUP(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9590DFD-8F20-4E20-87D8-01737327737F}"/>
              </a:ext>
            </a:extLst>
          </p:cNvPr>
          <p:cNvGrpSpPr/>
          <p:nvPr/>
        </p:nvGrpSpPr>
        <p:grpSpPr>
          <a:xfrm>
            <a:off x="4961796" y="1195296"/>
            <a:ext cx="3325094" cy="646331"/>
            <a:chOff x="4442952" y="1250940"/>
            <a:chExt cx="3325094" cy="646331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6D100E0-6F78-4BC1-AD04-3B9AF3E67573}"/>
                </a:ext>
              </a:extLst>
            </p:cNvPr>
            <p:cNvSpPr txBox="1"/>
            <p:nvPr/>
          </p:nvSpPr>
          <p:spPr>
            <a:xfrm>
              <a:off x="4910666" y="1250940"/>
              <a:ext cx="28573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>
                  <a:latin typeface="+mj-lt"/>
                </a:rPr>
                <a:t>Hãy cho biết tên Tỉnh/TP </a:t>
              </a:r>
            </a:p>
            <a:p>
              <a:r>
                <a:rPr lang="en-GB" sz="1800">
                  <a:latin typeface="+mj-lt"/>
                </a:rPr>
                <a:t>có biển số ở ô </a:t>
              </a:r>
              <a:r>
                <a:rPr lang="en-GB" sz="1800" b="1">
                  <a:latin typeface="+mj-lt"/>
                </a:rPr>
                <a:t>A1</a:t>
              </a:r>
              <a:r>
                <a:rPr lang="en-GB" sz="1800">
                  <a:latin typeface="+mj-lt"/>
                </a:rPr>
                <a:t> là gì?</a:t>
              </a:r>
              <a:r>
                <a:rPr lang="en-GB" sz="1800"/>
                <a:t> 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5B98167F-6CEE-4DD6-B960-BF9DE10508A3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4442952" y="1574106"/>
              <a:ext cx="467714" cy="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oval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267E3579-FF58-475F-81AD-92F803C5A2FB}"/>
              </a:ext>
            </a:extLst>
          </p:cNvPr>
          <p:cNvSpPr txBox="1"/>
          <p:nvPr/>
        </p:nvSpPr>
        <p:spPr>
          <a:xfrm>
            <a:off x="3078397" y="3435340"/>
            <a:ext cx="669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>
                <a:solidFill>
                  <a:schemeClr val="bg2"/>
                </a:solidFill>
                <a:latin typeface="+mj-lt"/>
              </a:rPr>
              <a:t>A1</a:t>
            </a:r>
            <a:r>
              <a:rPr lang="en-GB" sz="1800" b="1">
                <a:solidFill>
                  <a:schemeClr val="accent3"/>
                </a:solidFill>
                <a:latin typeface="+mj-lt"/>
              </a:rPr>
              <a:t>,</a:t>
            </a:r>
            <a:endParaRPr lang="en-GB" sz="1800">
              <a:solidFill>
                <a:schemeClr val="accent3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13F8B28-D53A-4651-A792-932BE05ECCC2}"/>
              </a:ext>
            </a:extLst>
          </p:cNvPr>
          <p:cNvSpPr txBox="1"/>
          <p:nvPr/>
        </p:nvSpPr>
        <p:spPr>
          <a:xfrm>
            <a:off x="3570084" y="3435340"/>
            <a:ext cx="1427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>
                <a:solidFill>
                  <a:schemeClr val="bg2"/>
                </a:solidFill>
                <a:latin typeface="+mj-lt"/>
              </a:rPr>
              <a:t>$A$3:$B$7</a:t>
            </a:r>
            <a:r>
              <a:rPr lang="en-GB" sz="1800" b="1">
                <a:solidFill>
                  <a:schemeClr val="accent3"/>
                </a:solidFill>
                <a:latin typeface="+mj-lt"/>
              </a:rPr>
              <a:t>,</a:t>
            </a:r>
            <a:endParaRPr lang="en-GB" sz="1800">
              <a:solidFill>
                <a:schemeClr val="accent3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74AFEC5-39DE-4127-BC3E-5D2EDE9D21BE}"/>
              </a:ext>
            </a:extLst>
          </p:cNvPr>
          <p:cNvSpPr txBox="1"/>
          <p:nvPr/>
        </p:nvSpPr>
        <p:spPr>
          <a:xfrm>
            <a:off x="4866275" y="3435340"/>
            <a:ext cx="480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>
                <a:solidFill>
                  <a:schemeClr val="bg2"/>
                </a:solidFill>
                <a:latin typeface="+mj-lt"/>
              </a:rPr>
              <a:t>2</a:t>
            </a:r>
            <a:r>
              <a:rPr lang="en-GB" sz="1800" b="1">
                <a:solidFill>
                  <a:schemeClr val="accent3"/>
                </a:solidFill>
                <a:latin typeface="+mj-lt"/>
              </a:rPr>
              <a:t>,</a:t>
            </a:r>
            <a:endParaRPr lang="en-GB" sz="1800">
              <a:solidFill>
                <a:schemeClr val="accent3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A6FC8D-E662-4F55-927B-865D95429EE1}"/>
              </a:ext>
            </a:extLst>
          </p:cNvPr>
          <p:cNvSpPr txBox="1"/>
          <p:nvPr/>
        </p:nvSpPr>
        <p:spPr>
          <a:xfrm>
            <a:off x="5208113" y="3435340"/>
            <a:ext cx="525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>
                <a:solidFill>
                  <a:schemeClr val="bg2"/>
                </a:solidFill>
              </a:rPr>
              <a:t>0 </a:t>
            </a:r>
            <a:r>
              <a:rPr lang="en-GB" sz="1800" b="1">
                <a:solidFill>
                  <a:schemeClr val="accent3"/>
                </a:solidFill>
              </a:rPr>
              <a:t>)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641BBB4-FEF1-4626-BF2D-325B2220CE70}"/>
              </a:ext>
            </a:extLst>
          </p:cNvPr>
          <p:cNvGrpSpPr/>
          <p:nvPr/>
        </p:nvGrpSpPr>
        <p:grpSpPr>
          <a:xfrm>
            <a:off x="3413059" y="1422044"/>
            <a:ext cx="593677" cy="2013296"/>
            <a:chOff x="507730" y="1487777"/>
            <a:chExt cx="593677" cy="2013296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4640E1A-2EB0-4AF1-92B2-B1CBDB9ACDE6}"/>
                </a:ext>
              </a:extLst>
            </p:cNvPr>
            <p:cNvSpPr/>
            <p:nvPr/>
          </p:nvSpPr>
          <p:spPr>
            <a:xfrm>
              <a:off x="592182" y="1487777"/>
              <a:ext cx="509225" cy="196517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C6DDDAD8-4C3F-482C-AD9B-E3F82156F828}"/>
                </a:ext>
              </a:extLst>
            </p:cNvPr>
            <p:cNvCxnSpPr>
              <a:cxnSpLocks/>
              <a:stCxn id="18" idx="2"/>
              <a:endCxn id="17" idx="0"/>
            </p:cNvCxnSpPr>
            <p:nvPr/>
          </p:nvCxnSpPr>
          <p:spPr>
            <a:xfrm flipH="1">
              <a:off x="507730" y="1684294"/>
              <a:ext cx="339065" cy="1816779"/>
            </a:xfrm>
            <a:prstGeom prst="straightConnector1">
              <a:avLst/>
            </a:prstGeom>
            <a:ln w="19050">
              <a:solidFill>
                <a:srgbClr val="C00000"/>
              </a:solidFill>
              <a:headEnd type="oval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DD41676-8F86-41C5-9C06-CAE5B80F42A7}"/>
              </a:ext>
            </a:extLst>
          </p:cNvPr>
          <p:cNvGrpSpPr/>
          <p:nvPr/>
        </p:nvGrpSpPr>
        <p:grpSpPr>
          <a:xfrm>
            <a:off x="3497512" y="2015166"/>
            <a:ext cx="1481758" cy="1458502"/>
            <a:chOff x="557448" y="1458062"/>
            <a:chExt cx="1481758" cy="1458502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B72625B-FE74-4D71-81DF-D7C3D00EFAFE}"/>
                </a:ext>
              </a:extLst>
            </p:cNvPr>
            <p:cNvSpPr/>
            <p:nvPr/>
          </p:nvSpPr>
          <p:spPr>
            <a:xfrm>
              <a:off x="557448" y="1458062"/>
              <a:ext cx="1481758" cy="784478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83FC832E-6151-40A2-895F-3A33BC1CB146}"/>
                </a:ext>
              </a:extLst>
            </p:cNvPr>
            <p:cNvCxnSpPr>
              <a:cxnSpLocks/>
              <a:stCxn id="38" idx="2"/>
            </p:cNvCxnSpPr>
            <p:nvPr/>
          </p:nvCxnSpPr>
          <p:spPr>
            <a:xfrm>
              <a:off x="1280853" y="2240833"/>
              <a:ext cx="8147" cy="675731"/>
            </a:xfrm>
            <a:prstGeom prst="straightConnector1">
              <a:avLst/>
            </a:prstGeom>
            <a:ln w="19050">
              <a:solidFill>
                <a:srgbClr val="C00000"/>
              </a:solidFill>
              <a:headEnd type="oval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FD73B52E-E073-498F-B2A2-E588C29A85A7}"/>
              </a:ext>
            </a:extLst>
          </p:cNvPr>
          <p:cNvSpPr/>
          <p:nvPr/>
        </p:nvSpPr>
        <p:spPr>
          <a:xfrm>
            <a:off x="3480038" y="2025244"/>
            <a:ext cx="1481758" cy="772693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B768C60-3040-4B1E-912D-54CA0399E788}"/>
              </a:ext>
            </a:extLst>
          </p:cNvPr>
          <p:cNvCxnSpPr>
            <a:cxnSpLocks/>
          </p:cNvCxnSpPr>
          <p:nvPr/>
        </p:nvCxnSpPr>
        <p:spPr>
          <a:xfrm>
            <a:off x="4388936" y="2901173"/>
            <a:ext cx="586899" cy="578120"/>
          </a:xfrm>
          <a:prstGeom prst="straightConnector1">
            <a:avLst/>
          </a:prstGeom>
          <a:ln w="19050">
            <a:solidFill>
              <a:srgbClr val="C00000"/>
            </a:solidFill>
            <a:headEnd type="oval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FCCC729E-9E14-4090-8E02-C882378F5108}"/>
              </a:ext>
            </a:extLst>
          </p:cNvPr>
          <p:cNvGrpSpPr/>
          <p:nvPr/>
        </p:nvGrpSpPr>
        <p:grpSpPr>
          <a:xfrm>
            <a:off x="3687445" y="2800802"/>
            <a:ext cx="754656" cy="174656"/>
            <a:chOff x="4502864" y="1884865"/>
            <a:chExt cx="754656" cy="174656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CC8A41D-6896-433E-99B6-ACF1DDFC8075}"/>
                </a:ext>
              </a:extLst>
            </p:cNvPr>
            <p:cNvSpPr/>
            <p:nvPr/>
          </p:nvSpPr>
          <p:spPr>
            <a:xfrm>
              <a:off x="4502864" y="1884865"/>
              <a:ext cx="169836" cy="169836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/>
                <a:t>1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921B01FF-C57A-4302-B455-B8A0F9D2CB31}"/>
                </a:ext>
              </a:extLst>
            </p:cNvPr>
            <p:cNvSpPr/>
            <p:nvPr/>
          </p:nvSpPr>
          <p:spPr>
            <a:xfrm>
              <a:off x="5087684" y="1889685"/>
              <a:ext cx="169836" cy="169836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/>
                <a:t>2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F1E99E21-D8E7-4C85-98D3-F92BD21A2423}"/>
              </a:ext>
            </a:extLst>
          </p:cNvPr>
          <p:cNvGrpSpPr/>
          <p:nvPr/>
        </p:nvGrpSpPr>
        <p:grpSpPr>
          <a:xfrm>
            <a:off x="5302936" y="3683740"/>
            <a:ext cx="1750423" cy="794271"/>
            <a:chOff x="3898918" y="3386026"/>
            <a:chExt cx="1750423" cy="794271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5DEAF82F-7F4A-4718-BE68-CCA0C4F8E6B9}"/>
                </a:ext>
              </a:extLst>
            </p:cNvPr>
            <p:cNvSpPr txBox="1"/>
            <p:nvPr/>
          </p:nvSpPr>
          <p:spPr>
            <a:xfrm>
              <a:off x="3898918" y="3657077"/>
              <a:ext cx="17504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/>
                <a:t>0</a:t>
              </a:r>
              <a:r>
                <a:rPr lang="en-GB"/>
                <a:t>: dò tìm tuyệt đối</a:t>
              </a:r>
            </a:p>
            <a:p>
              <a:r>
                <a:rPr lang="en-GB" b="1"/>
                <a:t>1</a:t>
              </a:r>
              <a:r>
                <a:rPr lang="en-GB"/>
                <a:t>: dò tìm tương đối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98DD7462-FE4D-4CAF-B6B2-2ACBBE6683CF}"/>
                </a:ext>
              </a:extLst>
            </p:cNvPr>
            <p:cNvCxnSpPr>
              <a:cxnSpLocks/>
            </p:cNvCxnSpPr>
            <p:nvPr/>
          </p:nvCxnSpPr>
          <p:spPr>
            <a:xfrm>
              <a:off x="4041938" y="3386026"/>
              <a:ext cx="0" cy="287019"/>
            </a:xfrm>
            <a:prstGeom prst="straightConnector1">
              <a:avLst/>
            </a:prstGeom>
            <a:ln w="19050">
              <a:solidFill>
                <a:srgbClr val="C00000"/>
              </a:solidFill>
              <a:headEnd type="oval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84CC2E58-2071-4A40-9B90-9A1632240802}"/>
              </a:ext>
            </a:extLst>
          </p:cNvPr>
          <p:cNvSpPr/>
          <p:nvPr/>
        </p:nvSpPr>
        <p:spPr>
          <a:xfrm>
            <a:off x="3737969" y="3159179"/>
            <a:ext cx="1094439" cy="2870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/>
              <a:t>F4</a:t>
            </a:r>
            <a:endParaRPr lang="en-GB" b="1"/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D2E64F47-CFD9-4CDC-A085-F6F8809C315D}"/>
              </a:ext>
            </a:extLst>
          </p:cNvPr>
          <p:cNvCxnSpPr>
            <a:cxnSpLocks/>
          </p:cNvCxnSpPr>
          <p:nvPr/>
        </p:nvCxnSpPr>
        <p:spPr>
          <a:xfrm>
            <a:off x="5439760" y="1526442"/>
            <a:ext cx="1" cy="1759807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607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9" grpId="0"/>
      <p:bldP spid="17" grpId="0"/>
      <p:bldP spid="24" grpId="0"/>
      <p:bldP spid="25" grpId="0"/>
      <p:bldP spid="26" grpId="0"/>
      <p:bldP spid="38" grpId="0" animBg="1"/>
      <p:bldP spid="38" grpId="1" animBg="1"/>
      <p:bldP spid="58" grpId="0" animBg="1"/>
      <p:bldP spid="5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45ED-AC19-4A10-A081-B8397AE76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Times New Roman" panose="02020603050405020304" pitchFamily="18" charset="0"/>
                <a:cs typeface="Times New Roman" panose="02020603050405020304" pitchFamily="18" charset="0"/>
              </a:rPr>
              <a:t>Dò tìm</a:t>
            </a:r>
          </a:p>
        </p:txBody>
      </p:sp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090A7E2E-01D3-4A9A-9548-9042DEBB3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290" y="1171600"/>
            <a:ext cx="4102256" cy="1123439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A2E6471E-98B6-4F13-95B1-BB9BB1468CA2}"/>
              </a:ext>
            </a:extLst>
          </p:cNvPr>
          <p:cNvSpPr/>
          <p:nvPr/>
        </p:nvSpPr>
        <p:spPr>
          <a:xfrm>
            <a:off x="2168769" y="1477108"/>
            <a:ext cx="687714" cy="171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rgbClr val="FF0000"/>
                </a:solidFill>
              </a:rPr>
              <a:t>???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F7A1B4-0C8E-496C-B2B2-E15DB4BE2969}"/>
              </a:ext>
            </a:extLst>
          </p:cNvPr>
          <p:cNvSpPr txBox="1"/>
          <p:nvPr/>
        </p:nvSpPr>
        <p:spPr>
          <a:xfrm>
            <a:off x="960289" y="3136155"/>
            <a:ext cx="4328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=HLOOKUP(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9590DFD-8F20-4E20-87D8-01737327737F}"/>
              </a:ext>
            </a:extLst>
          </p:cNvPr>
          <p:cNvGrpSpPr/>
          <p:nvPr/>
        </p:nvGrpSpPr>
        <p:grpSpPr>
          <a:xfrm>
            <a:off x="2856483" y="1250940"/>
            <a:ext cx="5443196" cy="646331"/>
            <a:chOff x="2856483" y="1250940"/>
            <a:chExt cx="5443196" cy="646331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6D100E0-6F78-4BC1-AD04-3B9AF3E67573}"/>
                </a:ext>
              </a:extLst>
            </p:cNvPr>
            <p:cNvSpPr txBox="1"/>
            <p:nvPr/>
          </p:nvSpPr>
          <p:spPr>
            <a:xfrm>
              <a:off x="5442299" y="1250940"/>
              <a:ext cx="28573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>
                  <a:latin typeface="+mj-lt"/>
                </a:rPr>
                <a:t>Hãy cho biết tên Tỉnh/TP </a:t>
              </a:r>
            </a:p>
            <a:p>
              <a:r>
                <a:rPr lang="en-GB" sz="1800">
                  <a:latin typeface="+mj-lt"/>
                </a:rPr>
                <a:t>có mã ở ô </a:t>
              </a:r>
              <a:r>
                <a:rPr lang="en-GB" sz="1800" b="1">
                  <a:latin typeface="+mj-lt"/>
                </a:rPr>
                <a:t>A1</a:t>
              </a:r>
              <a:r>
                <a:rPr lang="en-GB" sz="1800">
                  <a:latin typeface="+mj-lt"/>
                </a:rPr>
                <a:t> là gì?</a:t>
              </a:r>
              <a:r>
                <a:rPr lang="en-GB" sz="1800"/>
                <a:t> 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5B98167F-6CEE-4DD6-B960-BF9DE10508A3}"/>
                </a:ext>
              </a:extLst>
            </p:cNvPr>
            <p:cNvCxnSpPr>
              <a:cxnSpLocks/>
              <a:stCxn id="5" idx="1"/>
              <a:endCxn id="19" idx="3"/>
            </p:cNvCxnSpPr>
            <p:nvPr/>
          </p:nvCxnSpPr>
          <p:spPr>
            <a:xfrm flipH="1" flipV="1">
              <a:off x="2856483" y="1562640"/>
              <a:ext cx="2585816" cy="11466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oval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267E3579-FF58-475F-81AD-92F803C5A2FB}"/>
              </a:ext>
            </a:extLst>
          </p:cNvPr>
          <p:cNvSpPr txBox="1"/>
          <p:nvPr/>
        </p:nvSpPr>
        <p:spPr>
          <a:xfrm>
            <a:off x="2289101" y="3148915"/>
            <a:ext cx="669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>
                <a:solidFill>
                  <a:schemeClr val="bg2"/>
                </a:solidFill>
                <a:latin typeface="+mj-lt"/>
              </a:rPr>
              <a:t>A1</a:t>
            </a:r>
            <a:r>
              <a:rPr lang="en-GB" sz="1800" b="1">
                <a:solidFill>
                  <a:schemeClr val="accent3"/>
                </a:solidFill>
                <a:latin typeface="+mj-lt"/>
              </a:rPr>
              <a:t>,</a:t>
            </a:r>
            <a:endParaRPr lang="en-GB" sz="1800">
              <a:solidFill>
                <a:schemeClr val="accent3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13F8B28-D53A-4651-A792-932BE05ECCC2}"/>
              </a:ext>
            </a:extLst>
          </p:cNvPr>
          <p:cNvSpPr txBox="1"/>
          <p:nvPr/>
        </p:nvSpPr>
        <p:spPr>
          <a:xfrm>
            <a:off x="2780788" y="3148915"/>
            <a:ext cx="1427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>
                <a:solidFill>
                  <a:schemeClr val="bg2"/>
                </a:solidFill>
                <a:latin typeface="+mj-lt"/>
              </a:rPr>
              <a:t>$B$3:$E$4</a:t>
            </a:r>
            <a:r>
              <a:rPr lang="en-GB" sz="1800" b="1">
                <a:solidFill>
                  <a:schemeClr val="accent3"/>
                </a:solidFill>
                <a:latin typeface="+mj-lt"/>
              </a:rPr>
              <a:t>,</a:t>
            </a:r>
            <a:endParaRPr lang="en-GB" sz="1800">
              <a:solidFill>
                <a:schemeClr val="accent3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74AFEC5-39DE-4127-BC3E-5D2EDE9D21BE}"/>
              </a:ext>
            </a:extLst>
          </p:cNvPr>
          <p:cNvSpPr txBox="1"/>
          <p:nvPr/>
        </p:nvSpPr>
        <p:spPr>
          <a:xfrm>
            <a:off x="4144337" y="3148915"/>
            <a:ext cx="468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>
                <a:solidFill>
                  <a:schemeClr val="bg2"/>
                </a:solidFill>
                <a:latin typeface="+mj-lt"/>
              </a:rPr>
              <a:t>2</a:t>
            </a:r>
            <a:r>
              <a:rPr lang="en-GB" sz="1800" b="1">
                <a:solidFill>
                  <a:schemeClr val="accent3"/>
                </a:solidFill>
                <a:latin typeface="+mj-lt"/>
              </a:rPr>
              <a:t>,</a:t>
            </a:r>
            <a:endParaRPr lang="en-GB" sz="1800">
              <a:solidFill>
                <a:schemeClr val="accent3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A6FC8D-E662-4F55-927B-865D95429EE1}"/>
              </a:ext>
            </a:extLst>
          </p:cNvPr>
          <p:cNvSpPr txBox="1"/>
          <p:nvPr/>
        </p:nvSpPr>
        <p:spPr>
          <a:xfrm>
            <a:off x="4486551" y="3148915"/>
            <a:ext cx="517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>
                <a:solidFill>
                  <a:schemeClr val="bg2"/>
                </a:solidFill>
              </a:rPr>
              <a:t>0 </a:t>
            </a:r>
            <a:r>
              <a:rPr lang="en-GB" sz="1800" b="1">
                <a:solidFill>
                  <a:schemeClr val="accent3"/>
                </a:solidFill>
              </a:rPr>
              <a:t>)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641BBB4-FEF1-4626-BF2D-325B2220CE70}"/>
              </a:ext>
            </a:extLst>
          </p:cNvPr>
          <p:cNvGrpSpPr/>
          <p:nvPr/>
        </p:nvGrpSpPr>
        <p:grpSpPr>
          <a:xfrm>
            <a:off x="1240772" y="1466088"/>
            <a:ext cx="1382991" cy="1682827"/>
            <a:chOff x="592183" y="1466088"/>
            <a:chExt cx="1382991" cy="1682827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4640E1A-2EB0-4AF1-92B2-B1CBDB9ACDE6}"/>
                </a:ext>
              </a:extLst>
            </p:cNvPr>
            <p:cNvSpPr/>
            <p:nvPr/>
          </p:nvSpPr>
          <p:spPr>
            <a:xfrm>
              <a:off x="592183" y="1466088"/>
              <a:ext cx="888274" cy="182084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C6DDDAD8-4C3F-482C-AD9B-E3F82156F828}"/>
                </a:ext>
              </a:extLst>
            </p:cNvPr>
            <p:cNvCxnSpPr>
              <a:cxnSpLocks/>
              <a:endCxn id="17" idx="0"/>
            </p:cNvCxnSpPr>
            <p:nvPr/>
          </p:nvCxnSpPr>
          <p:spPr>
            <a:xfrm>
              <a:off x="1476946" y="1636882"/>
              <a:ext cx="498228" cy="1512033"/>
            </a:xfrm>
            <a:prstGeom prst="straightConnector1">
              <a:avLst/>
            </a:prstGeom>
            <a:ln w="19050">
              <a:solidFill>
                <a:srgbClr val="C00000"/>
              </a:solidFill>
              <a:headEnd type="oval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DD41676-8F86-41C5-9C06-CAE5B80F42A7}"/>
              </a:ext>
            </a:extLst>
          </p:cNvPr>
          <p:cNvGrpSpPr/>
          <p:nvPr/>
        </p:nvGrpSpPr>
        <p:grpSpPr>
          <a:xfrm>
            <a:off x="2129046" y="1837509"/>
            <a:ext cx="2933499" cy="1322695"/>
            <a:chOff x="557518" y="1458062"/>
            <a:chExt cx="2933499" cy="1322695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B72625B-FE74-4D71-81DF-D7C3D00EFAFE}"/>
                </a:ext>
              </a:extLst>
            </p:cNvPr>
            <p:cNvSpPr/>
            <p:nvPr/>
          </p:nvSpPr>
          <p:spPr>
            <a:xfrm>
              <a:off x="557518" y="1458062"/>
              <a:ext cx="2933499" cy="452578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83FC832E-6151-40A2-895F-3A33BC1CB146}"/>
                </a:ext>
              </a:extLst>
            </p:cNvPr>
            <p:cNvCxnSpPr>
              <a:cxnSpLocks/>
            </p:cNvCxnSpPr>
            <p:nvPr/>
          </p:nvCxnSpPr>
          <p:spPr>
            <a:xfrm>
              <a:off x="1922803" y="1917662"/>
              <a:ext cx="1" cy="863095"/>
            </a:xfrm>
            <a:prstGeom prst="straightConnector1">
              <a:avLst/>
            </a:prstGeom>
            <a:ln w="19050">
              <a:solidFill>
                <a:srgbClr val="C00000"/>
              </a:solidFill>
              <a:headEnd type="oval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FD73B52E-E073-498F-B2A2-E588C29A85A7}"/>
              </a:ext>
            </a:extLst>
          </p:cNvPr>
          <p:cNvSpPr/>
          <p:nvPr/>
        </p:nvSpPr>
        <p:spPr>
          <a:xfrm>
            <a:off x="2132558" y="1841881"/>
            <a:ext cx="2933499" cy="452578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B768C60-3040-4B1E-912D-54CA0399E788}"/>
              </a:ext>
            </a:extLst>
          </p:cNvPr>
          <p:cNvCxnSpPr>
            <a:cxnSpLocks/>
          </p:cNvCxnSpPr>
          <p:nvPr/>
        </p:nvCxnSpPr>
        <p:spPr>
          <a:xfrm flipH="1">
            <a:off x="4408441" y="2223587"/>
            <a:ext cx="778714" cy="1025882"/>
          </a:xfrm>
          <a:prstGeom prst="straightConnector1">
            <a:avLst/>
          </a:prstGeom>
          <a:ln w="19050">
            <a:solidFill>
              <a:srgbClr val="C00000"/>
            </a:solidFill>
            <a:headEnd type="oval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FCCC729E-9E14-4090-8E02-C882378F5108}"/>
              </a:ext>
            </a:extLst>
          </p:cNvPr>
          <p:cNvGrpSpPr/>
          <p:nvPr/>
        </p:nvGrpSpPr>
        <p:grpSpPr>
          <a:xfrm>
            <a:off x="5118738" y="1866876"/>
            <a:ext cx="169836" cy="407710"/>
            <a:chOff x="4470149" y="1866876"/>
            <a:chExt cx="169836" cy="40771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CC8A41D-6896-433E-99B6-ACF1DDFC8075}"/>
                </a:ext>
              </a:extLst>
            </p:cNvPr>
            <p:cNvSpPr/>
            <p:nvPr/>
          </p:nvSpPr>
          <p:spPr>
            <a:xfrm>
              <a:off x="4470149" y="1866876"/>
              <a:ext cx="169836" cy="169836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/>
                <a:t>1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921B01FF-C57A-4302-B455-B8A0F9D2CB31}"/>
                </a:ext>
              </a:extLst>
            </p:cNvPr>
            <p:cNvSpPr/>
            <p:nvPr/>
          </p:nvSpPr>
          <p:spPr>
            <a:xfrm>
              <a:off x="4470149" y="2104750"/>
              <a:ext cx="169836" cy="169836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/>
                <a:t>2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F1E99E21-D8E7-4C85-98D3-F92BD21A2423}"/>
              </a:ext>
            </a:extLst>
          </p:cNvPr>
          <p:cNvGrpSpPr/>
          <p:nvPr/>
        </p:nvGrpSpPr>
        <p:grpSpPr>
          <a:xfrm>
            <a:off x="4547507" y="3386026"/>
            <a:ext cx="1750423" cy="794271"/>
            <a:chOff x="3898918" y="3386026"/>
            <a:chExt cx="1750423" cy="794271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5DEAF82F-7F4A-4718-BE68-CCA0C4F8E6B9}"/>
                </a:ext>
              </a:extLst>
            </p:cNvPr>
            <p:cNvSpPr txBox="1"/>
            <p:nvPr/>
          </p:nvSpPr>
          <p:spPr>
            <a:xfrm>
              <a:off x="3898918" y="3657077"/>
              <a:ext cx="17504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/>
                <a:t>0</a:t>
              </a:r>
              <a:r>
                <a:rPr lang="en-GB"/>
                <a:t>: dò tìm tuyệt đối</a:t>
              </a:r>
            </a:p>
            <a:p>
              <a:r>
                <a:rPr lang="en-GB" b="1"/>
                <a:t>1</a:t>
              </a:r>
              <a:r>
                <a:rPr lang="en-GB"/>
                <a:t>: dò tìm tương đối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98DD7462-FE4D-4CAF-B6B2-2ACBBE6683CF}"/>
                </a:ext>
              </a:extLst>
            </p:cNvPr>
            <p:cNvCxnSpPr>
              <a:cxnSpLocks/>
            </p:cNvCxnSpPr>
            <p:nvPr/>
          </p:nvCxnSpPr>
          <p:spPr>
            <a:xfrm>
              <a:off x="4041938" y="3386026"/>
              <a:ext cx="0" cy="287019"/>
            </a:xfrm>
            <a:prstGeom prst="straightConnector1">
              <a:avLst/>
            </a:prstGeom>
            <a:ln w="19050">
              <a:solidFill>
                <a:srgbClr val="C00000"/>
              </a:solidFill>
              <a:headEnd type="oval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84CC2E58-2071-4A40-9B90-9A1632240802}"/>
              </a:ext>
            </a:extLst>
          </p:cNvPr>
          <p:cNvSpPr/>
          <p:nvPr/>
        </p:nvSpPr>
        <p:spPr>
          <a:xfrm>
            <a:off x="2926931" y="2888578"/>
            <a:ext cx="1094439" cy="2870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/>
              <a:t>F4</a:t>
            </a:r>
            <a:endParaRPr lang="en-GB" b="1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E2DB4823-5927-4AB8-ADD7-7DF33E4D6427}"/>
              </a:ext>
            </a:extLst>
          </p:cNvPr>
          <p:cNvGrpSpPr/>
          <p:nvPr/>
        </p:nvGrpSpPr>
        <p:grpSpPr>
          <a:xfrm>
            <a:off x="4932998" y="1569153"/>
            <a:ext cx="517294" cy="1770440"/>
            <a:chOff x="4932998" y="1569153"/>
            <a:chExt cx="517294" cy="1770440"/>
          </a:xfrm>
        </p:grpSpPr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662355C0-4201-4ABC-80F8-34BB84C9FE6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32998" y="3331454"/>
              <a:ext cx="517293" cy="8139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E20C5109-9758-4EF0-AE53-C768ECE1A2E3}"/>
                </a:ext>
              </a:extLst>
            </p:cNvPr>
            <p:cNvCxnSpPr>
              <a:cxnSpLocks/>
            </p:cNvCxnSpPr>
            <p:nvPr/>
          </p:nvCxnSpPr>
          <p:spPr>
            <a:xfrm>
              <a:off x="5450291" y="1569153"/>
              <a:ext cx="1" cy="1759807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33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9" grpId="0"/>
      <p:bldP spid="17" grpId="0"/>
      <p:bldP spid="24" grpId="0"/>
      <p:bldP spid="25" grpId="0"/>
      <p:bldP spid="26" grpId="0"/>
      <p:bldP spid="38" grpId="0" animBg="1"/>
      <p:bldP spid="38" grpId="1" animBg="1"/>
      <p:bldP spid="58" grpId="0" animBg="1"/>
      <p:bldP spid="5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807B330-0604-488A-8E16-A9C7C93E7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Tổng kết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75F8E1D-7457-437C-8FCD-2422DAD62D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Hàm dò tìm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8F766B3-251D-419C-9AEE-8DD496D42AF2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/>
              <a:t>HLOOKUP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/>
              <a:t>VLOOKUP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/>
              <a:t>Xác định trường hợp sử dụng</a:t>
            </a:r>
          </a:p>
        </p:txBody>
      </p:sp>
    </p:spTree>
    <p:extLst>
      <p:ext uri="{BB962C8B-B14F-4D97-AF65-F5344CB8AC3E}">
        <p14:creationId xmlns:p14="http://schemas.microsoft.com/office/powerpoint/2010/main" val="2382078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142</Words>
  <Application>Microsoft Office PowerPoint</Application>
  <PresentationFormat>On-screen Show (16:9)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Old Standard TT</vt:lpstr>
      <vt:lpstr>Arial</vt:lpstr>
      <vt:lpstr>Tw Cen MT Condensed</vt:lpstr>
      <vt:lpstr>Times New Roman</vt:lpstr>
      <vt:lpstr>Wingdings 3</vt:lpstr>
      <vt:lpstr>Tw Cen MT</vt:lpstr>
      <vt:lpstr>Paperback</vt:lpstr>
      <vt:lpstr>Integral</vt:lpstr>
      <vt:lpstr>DÒ TÌM</vt:lpstr>
      <vt:lpstr>Xác định trường hợp sử dụng</vt:lpstr>
      <vt:lpstr>Dò tìm</vt:lpstr>
      <vt:lpstr>Dò tìm</vt:lpstr>
      <vt:lpstr>Tổng kết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Một số hàm thông dụng trong Excel</dc:title>
  <cp:lastModifiedBy>Truong Giang Le</cp:lastModifiedBy>
  <cp:revision>181</cp:revision>
  <dcterms:modified xsi:type="dcterms:W3CDTF">2023-08-15T12:27:51Z</dcterms:modified>
</cp:coreProperties>
</file>